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58" r:id="rId4"/>
  </p:sldMasterIdLst>
  <p:notesMasterIdLst>
    <p:notesMasterId r:id="rId18"/>
  </p:notesMasterIdLst>
  <p:handoutMasterIdLst>
    <p:handoutMasterId r:id="rId19"/>
  </p:handoutMasterIdLst>
  <p:sldIdLst>
    <p:sldId id="410" r:id="rId5"/>
    <p:sldId id="383" r:id="rId6"/>
    <p:sldId id="409" r:id="rId7"/>
    <p:sldId id="389" r:id="rId8"/>
    <p:sldId id="391" r:id="rId9"/>
    <p:sldId id="397" r:id="rId10"/>
    <p:sldId id="408" r:id="rId11"/>
    <p:sldId id="407" r:id="rId12"/>
    <p:sldId id="406" r:id="rId13"/>
    <p:sldId id="405" r:id="rId14"/>
    <p:sldId id="404" r:id="rId15"/>
    <p:sldId id="403" r:id="rId16"/>
    <p:sldId id="39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98" autoAdjust="0"/>
    <p:restoredTop sz="96327" autoAdjust="0"/>
  </p:normalViewPr>
  <p:slideViewPr>
    <p:cSldViewPr snapToGrid="0">
      <p:cViewPr>
        <p:scale>
          <a:sx n="100" d="100"/>
          <a:sy n="100" d="100"/>
        </p:scale>
        <p:origin x="-154" y="-44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58" d="100"/>
          <a:sy n="58" d="100"/>
        </p:scale>
        <p:origin x="3240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F6756E-81DA-9FAC-70D8-556F658BDD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BEDD12-BCD5-485B-BCBC-34BB01D7923C}" type="datetimeFigureOut">
              <a:rPr lang="en-US" smtClean="0"/>
              <a:t>12/20/2024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71D415-D05A-7067-CCD3-457153D96CD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C230DF-5933-439D-898F-38E9AC9BA68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97095E3-54D2-CFD2-4F49-7536FC8641D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8" name="Header Placeholder 7">
            <a:extLst>
              <a:ext uri="{FF2B5EF4-FFF2-40B4-BE49-F238E27FC236}">
                <a16:creationId xmlns:a16="http://schemas.microsoft.com/office/drawing/2014/main" id="{521EE01A-C0B5-5ECF-96DD-768F86AA15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E7A52F-9D89-7442-A8E9-48D1527B5F6B}" type="datetimeFigureOut">
              <a:rPr lang="en-US" smtClean="0"/>
              <a:t>12/20/2024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9C7E07-3C67-C64C-8DA0-0404F63039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4538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02331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5968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4881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9231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4168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4331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2480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2765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BBC04D-2568-C19F-6211-ABA7996CBC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BBD96A4-D432-FA69-5E46-4DF91D77CA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F639921-CFBB-DE6F-31EB-81B758CA02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53E3F8-8185-F97B-2F08-1F44FCE2A5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7777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1837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1604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759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32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Tab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CF555767-B3D8-BD57-1D42-7F6E1E668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9" name="Freeform 13">
              <a:extLst>
                <a:ext uri="{FF2B5EF4-FFF2-40B4-BE49-F238E27FC236}">
                  <a16:creationId xmlns:a16="http://schemas.microsoft.com/office/drawing/2014/main" id="{BC972B6D-098C-52F6-E990-52623B368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3F0D3EE3-9A8C-531D-1EEE-1AFAB9F3B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A2BE192C-1768-890B-EC1B-5ED6E1F825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61409" y="4661717"/>
            <a:ext cx="7936230" cy="138076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70935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584005"/>
            <a:ext cx="2825115" cy="3999060"/>
          </a:xfrm>
        </p:spPr>
        <p:txBody>
          <a:bodyPr lIns="0" tIns="27432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457200" indent="0">
              <a:spcBef>
                <a:spcPts val="1800"/>
              </a:spcBef>
              <a:buNone/>
              <a:defRPr sz="2000"/>
            </a:lvl2pPr>
            <a:lvl3pPr marL="914400" indent="0">
              <a:spcBef>
                <a:spcPts val="1800"/>
              </a:spcBef>
              <a:buNone/>
              <a:defRPr sz="2000"/>
            </a:lvl3pPr>
            <a:lvl4pPr marL="1371600" indent="0">
              <a:spcBef>
                <a:spcPts val="1800"/>
              </a:spcBef>
              <a:buNone/>
              <a:defRPr sz="2000"/>
            </a:lvl4pPr>
            <a:lvl5pPr marL="1828800" indent="0">
              <a:spcBef>
                <a:spcPts val="1800"/>
              </a:spcBef>
              <a:buNone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70934" y="584005"/>
            <a:ext cx="7926705" cy="399906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4329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5523" y="2676525"/>
            <a:ext cx="5746750" cy="359747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620000" y="2676525"/>
            <a:ext cx="3947160" cy="3597470"/>
          </a:xfrm>
        </p:spPr>
        <p:txBody>
          <a:bodyPr lIns="0">
            <a:normAutofit/>
          </a:bodyPr>
          <a:lstStyle>
            <a:lvl1pPr marL="342900" indent="-342900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>
              <a:spcBef>
                <a:spcPts val="18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497447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02400"/>
            <a:ext cx="10972800" cy="157032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9" name="Table Placeholder 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594360" y="2628629"/>
            <a:ext cx="10972800" cy="363674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en-US" dirty="0"/>
              <a:t>Click icon to add table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10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flipH="1" flipV="1">
            <a:off x="6092752" y="0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4360" y="454955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8B149C6-5AAC-B8E5-5411-EA38821F6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273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806C6F65-35CD-D64B-992A-0C1C1E003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AutoShape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 spc="50" baseline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186153BD-9D2B-47EB-3553-1D3F6663B2A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4359" y="2281918"/>
            <a:ext cx="6787747" cy="3708517"/>
          </a:xfrm>
        </p:spPr>
        <p:txBody>
          <a:bodyPr lIns="0" tIns="228600" rIns="0" bIns="0">
            <a:normAutofit/>
          </a:bodyPr>
          <a:lstStyle>
            <a:lvl1pPr marL="283464" indent="-283464">
              <a:lnSpc>
                <a:spcPct val="80000"/>
              </a:lnSpc>
              <a:spcBef>
                <a:spcPts val="2200"/>
              </a:spcBef>
              <a:buFont typeface="Arial" panose="020B0604020202020204" pitchFamily="34" charset="0"/>
              <a:buChar char="•"/>
              <a:defRPr lang="en-US" sz="2400" b="1" i="0" kern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indent="-283464">
              <a:spcBef>
                <a:spcPts val="6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3" name="Slide Number Placeholder 42">
            <a:extLst>
              <a:ext uri="{FF2B5EF4-FFF2-40B4-BE49-F238E27FC236}">
                <a16:creationId xmlns:a16="http://schemas.microsoft.com/office/drawing/2014/main" id="{D80CCC8F-9CF1-9621-04EB-DFA68FEE42D2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42" name="Date Placeholder 41">
            <a:extLst>
              <a:ext uri="{FF2B5EF4-FFF2-40B4-BE49-F238E27FC236}">
                <a16:creationId xmlns:a16="http://schemas.microsoft.com/office/drawing/2014/main" id="{29CE2856-DB8F-5603-C085-74C70560FAC8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79826C1-7A52-DA25-F422-EE62DED7D1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0552" cy="0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8089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B79D0555-EBDC-B53A-212D-A5921795FE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80543"/>
          </a:xfrm>
          <a:custGeom>
            <a:avLst/>
            <a:gdLst>
              <a:gd name="connsiteX0" fmla="*/ 6309360 w 12192000"/>
              <a:gd name="connsiteY0" fmla="*/ 3951843 h 6880543"/>
              <a:gd name="connsiteX1" fmla="*/ 6309360 w 12192000"/>
              <a:gd name="connsiteY1" fmla="*/ 4052427 h 6880543"/>
              <a:gd name="connsiteX2" fmla="*/ 8442960 w 12192000"/>
              <a:gd name="connsiteY2" fmla="*/ 4052427 h 6880543"/>
              <a:gd name="connsiteX3" fmla="*/ 8442960 w 12192000"/>
              <a:gd name="connsiteY3" fmla="*/ 3951843 h 6880543"/>
              <a:gd name="connsiteX4" fmla="*/ 0 w 12192000"/>
              <a:gd name="connsiteY4" fmla="*/ 0 h 6880543"/>
              <a:gd name="connsiteX5" fmla="*/ 12192000 w 12192000"/>
              <a:gd name="connsiteY5" fmla="*/ 0 h 6880543"/>
              <a:gd name="connsiteX6" fmla="*/ 12192000 w 12192000"/>
              <a:gd name="connsiteY6" fmla="*/ 6880543 h 6880543"/>
              <a:gd name="connsiteX7" fmla="*/ 0 w 12192000"/>
              <a:gd name="connsiteY7" fmla="*/ 6880543 h 6880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80543">
                <a:moveTo>
                  <a:pt x="6309360" y="3951843"/>
                </a:moveTo>
                <a:lnTo>
                  <a:pt x="6309360" y="4052427"/>
                </a:lnTo>
                <a:lnTo>
                  <a:pt x="8442960" y="4052427"/>
                </a:lnTo>
                <a:lnTo>
                  <a:pt x="8442960" y="3951843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80543"/>
                </a:lnTo>
                <a:lnTo>
                  <a:pt x="0" y="6880543"/>
                </a:lnTo>
                <a:close/>
              </a:path>
            </a:pathLst>
          </a:custGeom>
        </p:spPr>
        <p:txBody>
          <a:bodyPr wrap="square" tIns="182880">
            <a:no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59" y="444933"/>
            <a:ext cx="5477479" cy="329184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6000" b="1" i="0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6BA398-1ED2-1FCA-63B9-8915A8C7A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09360" y="3951843"/>
            <a:ext cx="2133600" cy="10058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169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 userDrawn="1">
          <p15:clr>
            <a:srgbClr val="FBAE40"/>
          </p15:clr>
        </p15:guide>
        <p15:guide id="4" pos="4560" userDrawn="1">
          <p15:clr>
            <a:srgbClr val="FBAE40"/>
          </p15:clr>
        </p15:guide>
        <p15:guide id="8" orient="horz" pos="184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A9973BC6-F6E5-0B3B-C8AB-0AC4020D4E8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-11113"/>
            <a:ext cx="5791200" cy="6880226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99835" y="456860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9169ED6-4B82-6844-119F-AC15CDF2D3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7914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57F1500-1A16-D1EF-4F0C-030852B29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2D07A0BE-3890-193E-9439-F294E61A7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11" name="Freeform 19">
              <a:extLst>
                <a:ext uri="{FF2B5EF4-FFF2-40B4-BE49-F238E27FC236}">
                  <a16:creationId xmlns:a16="http://schemas.microsoft.com/office/drawing/2014/main" id="{C05217ED-C258-E6CE-BA7F-28A6EA41BCD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20">
              <a:extLst>
                <a:ext uri="{FF2B5EF4-FFF2-40B4-BE49-F238E27FC236}">
                  <a16:creationId xmlns:a16="http://schemas.microsoft.com/office/drawing/2014/main" id="{F3E11A1F-14DD-BA35-D7D7-4D4ADEAA348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21">
              <a:extLst>
                <a:ext uri="{FF2B5EF4-FFF2-40B4-BE49-F238E27FC236}">
                  <a16:creationId xmlns:a16="http://schemas.microsoft.com/office/drawing/2014/main" id="{F14541B0-973F-7E21-1019-D2FB83C8C0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32" name="Title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02875"/>
            <a:ext cx="10873740" cy="168020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6FE0DC0-B0D7-F4D6-8038-177AD7A8C21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57600" y="2282008"/>
            <a:ext cx="7810500" cy="3699328"/>
          </a:xfrm>
        </p:spPr>
        <p:txBody>
          <a:bodyPr lIns="0" tIns="228600" rIns="0" bIns="0">
            <a:normAutofit/>
          </a:bodyPr>
          <a:lstStyle>
            <a:lvl1pPr marL="283464" indent="-283464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 indent="-283464">
              <a:spcBef>
                <a:spcPts val="18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ED58739-4346-5104-B1AC-89ED035912AF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272B8D-F380-9F1A-C8E6-BDD2352B1763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029641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 Placeholder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09905" y="4549552"/>
            <a:ext cx="5486400" cy="164592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F14DA3C5-63E4-BAFB-1D68-47F71EEEE53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676525"/>
            <a:ext cx="4490827" cy="3597470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9436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BD11386D-847E-8CF5-E56A-42E80A65A08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881898" y="2676525"/>
            <a:ext cx="4490827" cy="3597470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4864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10569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42E558A9-6DD6-E21D-3A8F-6707E1DD1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2" name="AutoShape 24">
              <a:extLst>
                <a:ext uri="{FF2B5EF4-FFF2-40B4-BE49-F238E27FC236}">
                  <a16:creationId xmlns:a16="http://schemas.microsoft.com/office/drawing/2014/main" id="{3FC994E4-318C-1E66-B4E4-8F8FD08E0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17C00E6B-F625-6D6C-8364-9DD9F3C362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C6197B87-4F65-7981-9463-84830CD3687F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86AA517C-7217-D864-B7E7-40984A2880D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524013C6-491C-CAA2-5BD6-7C73596711C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18885" y="3499667"/>
            <a:ext cx="4939666" cy="2542810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47460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457201"/>
            <a:ext cx="5198269" cy="2305050"/>
          </a:xfrm>
        </p:spPr>
        <p:txBody>
          <a:bodyPr lIns="0" tIns="274320">
            <a:normAutofit/>
          </a:bodyPr>
          <a:lstStyle>
            <a:lvl1pPr marL="457200" indent="-457200">
              <a:spcBef>
                <a:spcPts val="1800"/>
              </a:spcBef>
              <a:buFont typeface="+mj-lt"/>
              <a:buAutoNum type="arabicPeriod"/>
              <a:defRPr sz="2000"/>
            </a:lvl1pPr>
            <a:lvl2pPr marL="914400" indent="-457200">
              <a:spcBef>
                <a:spcPts val="1800"/>
              </a:spcBef>
              <a:buFont typeface="+mj-lt"/>
              <a:buAutoNum type="alphaLcPeriod"/>
              <a:defRPr sz="2000"/>
            </a:lvl2pPr>
            <a:lvl3pPr marL="1371600" indent="-457200">
              <a:spcBef>
                <a:spcPts val="1800"/>
              </a:spcBef>
              <a:buFont typeface="+mj-lt"/>
              <a:buAutoNum type="arabicParenR"/>
              <a:defRPr sz="2000"/>
            </a:lvl3pPr>
            <a:lvl4pPr marL="1371600" indent="0">
              <a:spcBef>
                <a:spcPts val="1800"/>
              </a:spcBef>
              <a:buFont typeface="+mj-lt"/>
              <a:buNone/>
              <a:defRPr sz="2000"/>
            </a:lvl4pPr>
            <a:lvl5pPr marL="2286000" indent="-457200">
              <a:spcBef>
                <a:spcPts val="1800"/>
              </a:spcBef>
              <a:buFont typeface="+mj-lt"/>
              <a:buAutoNum type="arabicPeriod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endParaRPr lang="en-US" dirty="0"/>
          </a:p>
        </p:txBody>
      </p:sp>
      <p:sp>
        <p:nvSpPr>
          <p:cNvPr id="2" name="Content Placeholder 5">
            <a:extLst>
              <a:ext uri="{FF2B5EF4-FFF2-40B4-BE49-F238E27FC236}">
                <a16:creationId xmlns:a16="http://schemas.microsoft.com/office/drawing/2014/main" id="{3AC171DA-232D-44C1-6B93-40BACB298F4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810595"/>
            <a:ext cx="5198269" cy="3319513"/>
          </a:xfrm>
        </p:spPr>
        <p:txBody>
          <a:bodyPr lIns="0" tIns="4572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marL="283464" indent="-283464">
              <a:spcBef>
                <a:spcPts val="1800"/>
              </a:spcBef>
              <a:defRPr sz="2000"/>
            </a:lvl2pPr>
            <a:lvl3pPr marL="548640" indent="-283464">
              <a:spcBef>
                <a:spcPts val="1800"/>
              </a:spcBef>
              <a:defRPr sz="2000"/>
            </a:lvl3pPr>
            <a:lvl4pPr marL="822960" indent="-283464">
              <a:spcBef>
                <a:spcPts val="1800"/>
              </a:spcBef>
              <a:defRPr sz="2000"/>
            </a:lvl4pPr>
            <a:lvl5pPr marL="1005840"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46068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Pictur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5310" y="278129"/>
            <a:ext cx="5063490" cy="2354026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sp>
        <p:nvSpPr>
          <p:cNvPr id="3" name="Content Placeholder 5">
            <a:extLst>
              <a:ext uri="{FF2B5EF4-FFF2-40B4-BE49-F238E27FC236}">
                <a16:creationId xmlns:a16="http://schemas.microsoft.com/office/drawing/2014/main" id="{1EF4505D-6803-3813-7738-04996342781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94360" y="3279579"/>
            <a:ext cx="5044440" cy="2994415"/>
          </a:xfrm>
        </p:spPr>
        <p:txBody>
          <a:bodyPr lIns="0" tIns="228600" rIns="0" bIns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sz="2000"/>
            </a:lvl1pPr>
            <a:lvl2pPr indent="-283464">
              <a:spcBef>
                <a:spcPts val="1800"/>
              </a:spcBef>
              <a:defRPr sz="2000"/>
            </a:lvl2pPr>
            <a:lvl3pPr indent="-283464">
              <a:spcBef>
                <a:spcPts val="1800"/>
              </a:spcBef>
              <a:defRPr sz="2000"/>
            </a:lvl3pPr>
            <a:lvl4pPr indent="-283464">
              <a:spcBef>
                <a:spcPts val="1800"/>
              </a:spcBef>
              <a:defRPr sz="2000"/>
            </a:lvl4pPr>
            <a:lvl5pPr indent="-283464"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997459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658637A-5D36-6127-19BC-C203E23FA4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0"/>
            <a:ext cx="6118225" cy="6858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9319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6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itle Placeholder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0" name="Date Placeholder 3">
            <a:extLst>
              <a:ext uri="{FF2B5EF4-FFF2-40B4-BE49-F238E27FC236}">
                <a16:creationId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>
              <a:latin typeface="+mn-lt"/>
            </a:endParaRPr>
          </a:p>
        </p:txBody>
      </p:sp>
      <p:sp>
        <p:nvSpPr>
          <p:cNvPr id="32" name="Slide Number Placeholder 5">
            <a:extLst>
              <a:ext uri="{FF2B5EF4-FFF2-40B4-BE49-F238E27FC236}">
                <a16:creationId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436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1" i="0">
                <a:solidFill>
                  <a:schemeClr val="bg1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698" r:id="rId2"/>
    <p:sldLayoutId id="2147483710" r:id="rId3"/>
    <p:sldLayoutId id="2147483700" r:id="rId4"/>
    <p:sldLayoutId id="2147483701" r:id="rId5"/>
    <p:sldLayoutId id="2147483659" r:id="rId6"/>
    <p:sldLayoutId id="2147483709" r:id="rId7"/>
    <p:sldLayoutId id="2147483708" r:id="rId8"/>
    <p:sldLayoutId id="2147483707" r:id="rId9"/>
    <p:sldLayoutId id="2147483706" r:id="rId10"/>
    <p:sldLayoutId id="2147483705" r:id="rId11"/>
    <p:sldLayoutId id="2147483704" r:id="rId12"/>
    <p:sldLayoutId id="2147483703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b="1" i="0" kern="1200" spc="100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83464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 userDrawn="1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1D9D6-2977-ABCD-FDF8-51AFA5064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</p:spPr>
        <p:txBody>
          <a:bodyPr/>
          <a:lstStyle/>
          <a:p>
            <a:r>
              <a:rPr lang="en-US" dirty="0"/>
              <a:t>Basic presentation</a:t>
            </a:r>
          </a:p>
        </p:txBody>
      </p:sp>
    </p:spTree>
    <p:extLst>
      <p:ext uri="{BB962C8B-B14F-4D97-AF65-F5344CB8AC3E}">
        <p14:creationId xmlns:p14="http://schemas.microsoft.com/office/powerpoint/2010/main" val="3390304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6A9A9A7-F1D2-237D-AC72-E21A286F0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1409" y="4661717"/>
            <a:ext cx="7936230" cy="1380760"/>
          </a:xfrm>
        </p:spPr>
        <p:txBody>
          <a:bodyPr/>
          <a:lstStyle/>
          <a:p>
            <a:r>
              <a:rPr lang="en-US" dirty="0"/>
              <a:t>Dynamic delivery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B14AAA-1F04-769D-E7F0-4F68C8EB928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03885" y="584005"/>
            <a:ext cx="2825115" cy="3999060"/>
          </a:xfrm>
        </p:spPr>
        <p:txBody>
          <a:bodyPr/>
          <a:lstStyle/>
          <a:p>
            <a:r>
              <a:rPr lang="en-US" dirty="0"/>
              <a:t>Learn to infuse energy into your delivery to leave a lasting impression.</a:t>
            </a:r>
          </a:p>
          <a:p>
            <a:r>
              <a:rPr lang="en-US" dirty="0"/>
              <a:t>One of the goals of effective communication is to motivate your audience.</a:t>
            </a:r>
          </a:p>
        </p:txBody>
      </p:sp>
      <p:graphicFrame>
        <p:nvGraphicFramePr>
          <p:cNvPr id="8" name="Table Placeholder 2">
            <a:extLst>
              <a:ext uri="{FF2B5EF4-FFF2-40B4-BE49-F238E27FC236}">
                <a16:creationId xmlns:a16="http://schemas.microsoft.com/office/drawing/2014/main" id="{C60AA2D2-28D7-69D7-F6C5-B31DAD3332C1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598521189"/>
              </p:ext>
            </p:extLst>
          </p:nvPr>
        </p:nvGraphicFramePr>
        <p:xfrm>
          <a:off x="3670300" y="584200"/>
          <a:ext cx="7930340" cy="3964681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982585">
                  <a:extLst>
                    <a:ext uri="{9D8B030D-6E8A-4147-A177-3AD203B41FA5}">
                      <a16:colId xmlns:a16="http://schemas.microsoft.com/office/drawing/2014/main" val="127040821"/>
                    </a:ext>
                  </a:extLst>
                </a:gridCol>
                <a:gridCol w="1982585">
                  <a:extLst>
                    <a:ext uri="{9D8B030D-6E8A-4147-A177-3AD203B41FA5}">
                      <a16:colId xmlns:a16="http://schemas.microsoft.com/office/drawing/2014/main" val="149845700"/>
                    </a:ext>
                  </a:extLst>
                </a:gridCol>
                <a:gridCol w="1982585">
                  <a:extLst>
                    <a:ext uri="{9D8B030D-6E8A-4147-A177-3AD203B41FA5}">
                      <a16:colId xmlns:a16="http://schemas.microsoft.com/office/drawing/2014/main" val="3119692462"/>
                    </a:ext>
                  </a:extLst>
                </a:gridCol>
                <a:gridCol w="1982585">
                  <a:extLst>
                    <a:ext uri="{9D8B030D-6E8A-4147-A177-3AD203B41FA5}">
                      <a16:colId xmlns:a16="http://schemas.microsoft.com/office/drawing/2014/main" val="3472639139"/>
                    </a:ext>
                  </a:extLst>
                </a:gridCol>
              </a:tblGrid>
              <a:tr h="511373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latin typeface="+mj-lt"/>
                        </a:rPr>
                        <a:t>Metric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latin typeface="+mj-lt"/>
                        </a:rPr>
                        <a:t>Measurement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latin typeface="+mj-lt"/>
                        </a:rPr>
                        <a:t>Target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latin typeface="+mj-lt"/>
                        </a:rPr>
                        <a:t>Actual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8013591"/>
                  </a:ext>
                </a:extLst>
              </a:tr>
              <a:tr h="708914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Audience attendance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# of attendees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3867931"/>
                  </a:ext>
                </a:extLst>
              </a:tr>
              <a:tr h="708914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Engagement duration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Minutes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75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5209771"/>
                  </a:ext>
                </a:extLst>
              </a:tr>
              <a:tr h="511373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Q&amp;A interaction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# of questions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1031278"/>
                  </a:ext>
                </a:extLst>
              </a:tr>
              <a:tr h="511373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Positive feedback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Percentage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90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95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91840781"/>
                  </a:ext>
                </a:extLst>
              </a:tr>
              <a:tr h="1012734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Rate of information retention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Percentage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85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53897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76951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59DC4-8B30-98A0-5BAB-C78BA4A4A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98408"/>
            <a:ext cx="10972800" cy="1574317"/>
          </a:xfrm>
        </p:spPr>
        <p:txBody>
          <a:bodyPr/>
          <a:lstStyle/>
          <a:p>
            <a:r>
              <a:rPr lang="en-US" dirty="0"/>
              <a:t>Final tips &amp; takeaways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96FB3A-B62C-3DAB-4FD1-B4EBDD650A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5523" y="2676525"/>
            <a:ext cx="5746750" cy="3597470"/>
          </a:xfrm>
        </p:spPr>
        <p:txBody>
          <a:bodyPr/>
          <a:lstStyle/>
          <a:p>
            <a:r>
              <a:rPr lang="en-US" dirty="0"/>
              <a:t>Consistent rehearsal</a:t>
            </a:r>
          </a:p>
          <a:p>
            <a:pPr lvl="1"/>
            <a:r>
              <a:rPr lang="en-US" dirty="0"/>
              <a:t>Strengthen your familiarity</a:t>
            </a:r>
          </a:p>
          <a:p>
            <a:r>
              <a:rPr lang="en-US" dirty="0"/>
              <a:t>Refine delivery style</a:t>
            </a:r>
          </a:p>
          <a:p>
            <a:pPr lvl="1"/>
            <a:r>
              <a:rPr lang="en-US" dirty="0"/>
              <a:t>Pacing, tone, and emphasis</a:t>
            </a:r>
          </a:p>
          <a:p>
            <a:r>
              <a:rPr lang="en-US" dirty="0"/>
              <a:t>Timing and transitions</a:t>
            </a:r>
          </a:p>
          <a:p>
            <a:pPr lvl="1"/>
            <a:r>
              <a:rPr lang="en-US" dirty="0"/>
              <a:t>Aim for seamless, professional delivery</a:t>
            </a:r>
          </a:p>
          <a:p>
            <a:r>
              <a:rPr lang="en-US" dirty="0"/>
              <a:t>Practice audience</a:t>
            </a:r>
          </a:p>
          <a:p>
            <a:pPr lvl="1"/>
            <a:r>
              <a:rPr lang="en-US" dirty="0"/>
              <a:t>Enlist colleagues to listen &amp; provide feedback</a:t>
            </a:r>
          </a:p>
          <a:p>
            <a:pPr lvl="1"/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E198AA-251D-4446-30C4-8F2FA7F6A72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620000" y="2676525"/>
            <a:ext cx="3947160" cy="3597470"/>
          </a:xfrm>
        </p:spPr>
        <p:txBody>
          <a:bodyPr/>
          <a:lstStyle/>
          <a:p>
            <a:r>
              <a:rPr lang="en-US" dirty="0"/>
              <a:t>Seek feedback</a:t>
            </a:r>
          </a:p>
          <a:p>
            <a:r>
              <a:rPr lang="en-US" dirty="0"/>
              <a:t>Reflect on performance</a:t>
            </a:r>
          </a:p>
          <a:p>
            <a:r>
              <a:rPr lang="en-US" dirty="0"/>
              <a:t>Explore new techniques</a:t>
            </a:r>
          </a:p>
          <a:p>
            <a:r>
              <a:rPr lang="en-US" dirty="0"/>
              <a:t>Set personal goals</a:t>
            </a:r>
          </a:p>
          <a:p>
            <a:r>
              <a:rPr lang="en-US" dirty="0"/>
              <a:t>Iterate and adapt</a:t>
            </a:r>
          </a:p>
        </p:txBody>
      </p:sp>
    </p:spTree>
    <p:extLst>
      <p:ext uri="{BB962C8B-B14F-4D97-AF65-F5344CB8AC3E}">
        <p14:creationId xmlns:p14="http://schemas.microsoft.com/office/powerpoint/2010/main" val="18507688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7AB9C34-2B13-E66F-1053-2BA156F89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84005"/>
            <a:ext cx="10972800" cy="1188720"/>
          </a:xfrm>
        </p:spPr>
        <p:txBody>
          <a:bodyPr/>
          <a:lstStyle/>
          <a:p>
            <a:r>
              <a:rPr lang="en-US" dirty="0"/>
              <a:t>Speaking engagement metrics</a:t>
            </a:r>
          </a:p>
        </p:txBody>
      </p:sp>
      <p:graphicFrame>
        <p:nvGraphicFramePr>
          <p:cNvPr id="4" name="Table Placeholder 3">
            <a:extLst>
              <a:ext uri="{FF2B5EF4-FFF2-40B4-BE49-F238E27FC236}">
                <a16:creationId xmlns:a16="http://schemas.microsoft.com/office/drawing/2014/main" id="{4D1FB21E-CCFB-8E64-064C-DB8195F86847}"/>
              </a:ext>
            </a:extLst>
          </p:cNvPr>
          <p:cNvGraphicFramePr>
            <a:graphicFrameLocks noGrp="1"/>
          </p:cNvGraphicFramePr>
          <p:nvPr>
            <p:ph type="tbl" sz="quarter" idx="10"/>
            <p:extLst>
              <p:ext uri="{D42A27DB-BD31-4B8C-83A1-F6EECF244321}">
                <p14:modId xmlns:p14="http://schemas.microsoft.com/office/powerpoint/2010/main" val="145036385"/>
              </p:ext>
            </p:extLst>
          </p:nvPr>
        </p:nvGraphicFramePr>
        <p:xfrm>
          <a:off x="593725" y="2628900"/>
          <a:ext cx="10991080" cy="3613525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747770">
                  <a:extLst>
                    <a:ext uri="{9D8B030D-6E8A-4147-A177-3AD203B41FA5}">
                      <a16:colId xmlns:a16="http://schemas.microsoft.com/office/drawing/2014/main" val="2382218087"/>
                    </a:ext>
                  </a:extLst>
                </a:gridCol>
                <a:gridCol w="2747770">
                  <a:extLst>
                    <a:ext uri="{9D8B030D-6E8A-4147-A177-3AD203B41FA5}">
                      <a16:colId xmlns:a16="http://schemas.microsoft.com/office/drawing/2014/main" val="3953468724"/>
                    </a:ext>
                  </a:extLst>
                </a:gridCol>
                <a:gridCol w="2747770">
                  <a:extLst>
                    <a:ext uri="{9D8B030D-6E8A-4147-A177-3AD203B41FA5}">
                      <a16:colId xmlns:a16="http://schemas.microsoft.com/office/drawing/2014/main" val="4277526474"/>
                    </a:ext>
                  </a:extLst>
                </a:gridCol>
                <a:gridCol w="2747770">
                  <a:extLst>
                    <a:ext uri="{9D8B030D-6E8A-4147-A177-3AD203B41FA5}">
                      <a16:colId xmlns:a16="http://schemas.microsoft.com/office/drawing/2014/main" val="2438884888"/>
                    </a:ext>
                  </a:extLst>
                </a:gridCol>
              </a:tblGrid>
              <a:tr h="594689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  <a:latin typeface="+mj-lt"/>
                        </a:rPr>
                        <a:t>Impact factor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  <a:latin typeface="+mj-lt"/>
                        </a:rPr>
                        <a:t>Measurement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  <a:latin typeface="+mj-lt"/>
                        </a:rPr>
                        <a:t>Target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  <a:latin typeface="+mj-lt"/>
                        </a:rPr>
                        <a:t>Achieved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57107962"/>
                  </a:ext>
                </a:extLst>
              </a:tr>
              <a:tr h="59468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Audience interaction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Percentage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71386868"/>
                  </a:ext>
                </a:extLst>
              </a:tr>
              <a:tr h="59468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Knowledge retention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Percentage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626418"/>
                  </a:ext>
                </a:extLst>
              </a:tr>
              <a:tr h="59468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Post-presentation surveys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Average rating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4.2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4.5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32482967"/>
                  </a:ext>
                </a:extLst>
              </a:tr>
              <a:tr h="59468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Referral rate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Percentage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36251906"/>
                  </a:ext>
                </a:extLst>
              </a:tr>
              <a:tr h="59468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Collaboration opportunities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# of opportunities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85371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24286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0C1B7-6E4E-3DEE-50C0-1CA3B14303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4360" y="411479"/>
            <a:ext cx="5486400" cy="3291840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E734F0-2DDD-AF70-F13D-F9E4C192941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94360" y="4549552"/>
            <a:ext cx="5486400" cy="1645920"/>
          </a:xfrm>
        </p:spPr>
        <p:txBody>
          <a:bodyPr/>
          <a:lstStyle/>
          <a:p>
            <a:r>
              <a:rPr lang="en-US" dirty="0"/>
              <a:t>Brita Tamm</a:t>
            </a:r>
          </a:p>
          <a:p>
            <a:r>
              <a:rPr lang="en-US" dirty="0"/>
              <a:t>502-555-0152</a:t>
            </a:r>
          </a:p>
          <a:p>
            <a:r>
              <a:rPr lang="en-US" dirty="0"/>
              <a:t>brita@firstupconsultants.com</a:t>
            </a:r>
          </a:p>
          <a:p>
            <a:r>
              <a:rPr lang="en-US" dirty="0"/>
              <a:t>www.firstupconsultants.com</a:t>
            </a:r>
          </a:p>
        </p:txBody>
      </p:sp>
    </p:spTree>
    <p:extLst>
      <p:ext uri="{BB962C8B-B14F-4D97-AF65-F5344CB8AC3E}">
        <p14:creationId xmlns:p14="http://schemas.microsoft.com/office/powerpoint/2010/main" val="4261132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0BF65-C84B-45C3-72CA-AFDA68851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89572"/>
            <a:ext cx="6787747" cy="1593507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8EBC2C-6DD7-5003-38EB-40753046FE8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3725" y="2281238"/>
            <a:ext cx="6788150" cy="3709987"/>
          </a:xfrm>
        </p:spPr>
        <p:txBody>
          <a:bodyPr tIns="457200"/>
          <a:lstStyle/>
          <a:p>
            <a:r>
              <a:rPr lang="en-US" dirty="0"/>
              <a:t>Introduction</a:t>
            </a:r>
          </a:p>
          <a:p>
            <a:r>
              <a:rPr lang="en-US" dirty="0"/>
              <a:t>Building confidence</a:t>
            </a:r>
          </a:p>
          <a:p>
            <a:r>
              <a:rPr lang="en-US" dirty="0"/>
              <a:t>Engaging the audience</a:t>
            </a:r>
          </a:p>
          <a:p>
            <a:r>
              <a:rPr lang="en-US" dirty="0"/>
              <a:t>Visual aids</a:t>
            </a:r>
          </a:p>
          <a:p>
            <a:r>
              <a:rPr lang="en-US" dirty="0"/>
              <a:t>Final tips &amp; takeaways</a:t>
            </a:r>
          </a:p>
        </p:txBody>
      </p:sp>
    </p:spTree>
    <p:extLst>
      <p:ext uri="{BB962C8B-B14F-4D97-AF65-F5344CB8AC3E}">
        <p14:creationId xmlns:p14="http://schemas.microsoft.com/office/powerpoint/2010/main" val="3346685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Placeholder 10" descr="A close-up of a plant">
            <a:extLst>
              <a:ext uri="{FF2B5EF4-FFF2-40B4-BE49-F238E27FC236}">
                <a16:creationId xmlns:a16="http://schemas.microsoft.com/office/drawing/2014/main" id="{8DB431A1-9806-9CFE-0E5F-1A5611C2A666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" r="23"/>
          <a:stretch/>
        </p:blipFill>
        <p:spPr>
          <a:xfrm>
            <a:off x="0" y="0"/>
            <a:ext cx="12192000" cy="6880225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9C37279A-330D-886F-340D-494A5005E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59" y="444933"/>
            <a:ext cx="5477479" cy="3291840"/>
          </a:xfrm>
        </p:spPr>
        <p:txBody>
          <a:bodyPr/>
          <a:lstStyle/>
          <a:p>
            <a:r>
              <a:rPr lang="en-US" dirty="0"/>
              <a:t>Power of communication</a:t>
            </a:r>
          </a:p>
        </p:txBody>
      </p:sp>
    </p:spTree>
    <p:extLst>
      <p:ext uri="{BB962C8B-B14F-4D97-AF65-F5344CB8AC3E}">
        <p14:creationId xmlns:p14="http://schemas.microsoft.com/office/powerpoint/2010/main" val="2249372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8CE60-587E-1D5C-8B50-ED3441BA49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99835" y="430529"/>
            <a:ext cx="5486400" cy="3291840"/>
          </a:xfrm>
        </p:spPr>
        <p:txBody>
          <a:bodyPr/>
          <a:lstStyle/>
          <a:p>
            <a:r>
              <a:rPr lang="en-US" dirty="0"/>
              <a:t>Overcoming nervousness</a:t>
            </a:r>
          </a:p>
        </p:txBody>
      </p:sp>
      <p:pic>
        <p:nvPicPr>
          <p:cNvPr id="12" name="Picture Placeholder 4" descr="A close-up of a wood grain">
            <a:extLst>
              <a:ext uri="{FF2B5EF4-FFF2-40B4-BE49-F238E27FC236}">
                <a16:creationId xmlns:a16="http://schemas.microsoft.com/office/drawing/2014/main" id="{7D5BDB53-9169-3BBC-9362-0539514AC7DD}"/>
              </a:ext>
            </a:extLst>
          </p:cNvPr>
          <p:cNvPicPr>
            <a:picLocks noGrp="1" noChangeAspect="1"/>
          </p:cNvPicPr>
          <p:nvPr>
            <p:ph type="pic" sz="quarter" idx="12"/>
          </p:nvPr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11113"/>
            <a:ext cx="5791200" cy="6880226"/>
          </a:xfr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2AE9C-BA1D-195E-3B93-A5A0CC03D8F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299835" y="4568602"/>
            <a:ext cx="5486400" cy="1645920"/>
          </a:xfrm>
        </p:spPr>
        <p:txBody>
          <a:bodyPr/>
          <a:lstStyle/>
          <a:p>
            <a:r>
              <a:rPr lang="en-US" dirty="0"/>
              <a:t>Confidence-building strategies</a:t>
            </a:r>
          </a:p>
        </p:txBody>
      </p:sp>
    </p:spTree>
    <p:extLst>
      <p:ext uri="{BB962C8B-B14F-4D97-AF65-F5344CB8AC3E}">
        <p14:creationId xmlns:p14="http://schemas.microsoft.com/office/powerpoint/2010/main" val="1440871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45D3755-C3E2-975E-DE68-CDECC4B52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102875"/>
            <a:ext cx="10873740" cy="1680205"/>
          </a:xfrm>
        </p:spPr>
        <p:txBody>
          <a:bodyPr/>
          <a:lstStyle/>
          <a:p>
            <a:r>
              <a:rPr lang="en-US" dirty="0"/>
              <a:t>Engaging the audience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70BD87D-F7DA-961B-4024-A354DC87D16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657600" y="2281238"/>
            <a:ext cx="7810500" cy="3700462"/>
          </a:xfrm>
        </p:spPr>
        <p:txBody>
          <a:bodyPr>
            <a:normAutofit/>
          </a:bodyPr>
          <a:lstStyle/>
          <a:p>
            <a:r>
              <a:rPr lang="en-US" dirty="0"/>
              <a:t>Make eye contact with your audience to create a sense of intimacy and involvement</a:t>
            </a:r>
          </a:p>
          <a:p>
            <a:r>
              <a:rPr lang="en-US" dirty="0"/>
              <a:t>Weave relatable stories into your presentation using narratives that make your message memorable and impactful</a:t>
            </a:r>
          </a:p>
          <a:p>
            <a:r>
              <a:rPr lang="en-US" dirty="0"/>
              <a:t>Encourage questions and provide thoughtful responses to enhance audience participation</a:t>
            </a:r>
          </a:p>
          <a:p>
            <a:r>
              <a:rPr lang="en-US" dirty="0"/>
              <a:t>Use live polls or surveys to gather audience opinions, promoting engagement and making sure the audience feel involved</a:t>
            </a:r>
          </a:p>
          <a:p>
            <a:endParaRPr lang="en-US" dirty="0"/>
          </a:p>
          <a:p>
            <a:endParaRPr lang="en-US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78CEA4F-D72A-C069-6A51-328B103CA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7E473402-19FD-A5B0-5CB6-E5F3926D3828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879D1CAD-2EA2-9376-7B64-0C3AC590F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16F8906-918C-BE0B-A4AB-6A1D48150AC7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200312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1633A5-8BE3-D44D-57F3-2EF1613768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5AB6D40A-2A0A-AF3D-8CF7-3ECD377656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9904" y="411479"/>
            <a:ext cx="5486400" cy="3291840"/>
          </a:xfrm>
        </p:spPr>
        <p:txBody>
          <a:bodyPr/>
          <a:lstStyle/>
          <a:p>
            <a:r>
              <a:rPr lang="en-US" dirty="0"/>
              <a:t>Selecting visual aids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1442CD-A26D-1761-8CE7-8BC3075BB4E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09905" y="4549552"/>
            <a:ext cx="5486400" cy="1645920"/>
          </a:xfrm>
        </p:spPr>
        <p:txBody>
          <a:bodyPr>
            <a:normAutofit/>
          </a:bodyPr>
          <a:lstStyle/>
          <a:p>
            <a:r>
              <a:rPr lang="en-US" dirty="0"/>
              <a:t>Enhancing your presentation</a:t>
            </a:r>
          </a:p>
        </p:txBody>
      </p:sp>
    </p:spTree>
    <p:extLst>
      <p:ext uri="{BB962C8B-B14F-4D97-AF65-F5344CB8AC3E}">
        <p14:creationId xmlns:p14="http://schemas.microsoft.com/office/powerpoint/2010/main" val="20390597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346ED-721D-85EE-2F1B-A31D0912D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278129"/>
            <a:ext cx="9778365" cy="1494596"/>
          </a:xfrm>
        </p:spPr>
        <p:txBody>
          <a:bodyPr/>
          <a:lstStyle/>
          <a:p>
            <a:r>
              <a:rPr lang="en-US" dirty="0"/>
              <a:t>Effective delivery techniques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097449-5B72-ADA0-3B2D-1CBC160D6B90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94360" y="2676525"/>
            <a:ext cx="4490827" cy="3597470"/>
          </a:xfrm>
        </p:spPr>
        <p:txBody>
          <a:bodyPr/>
          <a:lstStyle/>
          <a:p>
            <a:r>
              <a:rPr lang="en-US" dirty="0"/>
              <a:t>This is a powerful tool in public speaking. It involves varying pitch, tone, and volume to convey emotion, emphasize points, and maintain interest:</a:t>
            </a:r>
          </a:p>
          <a:p>
            <a:pPr lvl="1"/>
            <a:r>
              <a:rPr lang="en-US" dirty="0"/>
              <a:t>Pitch variation</a:t>
            </a:r>
          </a:p>
          <a:p>
            <a:pPr lvl="1"/>
            <a:r>
              <a:rPr lang="en-US" dirty="0"/>
              <a:t>Tone inflection</a:t>
            </a:r>
          </a:p>
          <a:p>
            <a:pPr lvl="1"/>
            <a:r>
              <a:rPr lang="en-US" dirty="0"/>
              <a:t>Volume control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FC7B50-71A6-D8BE-C032-5EB4CF5706D5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881898" y="2676525"/>
            <a:ext cx="4490827" cy="3597470"/>
          </a:xfrm>
        </p:spPr>
        <p:txBody>
          <a:bodyPr/>
          <a:lstStyle/>
          <a:p>
            <a:r>
              <a:rPr lang="en-US" dirty="0"/>
              <a:t>Effective body language enhances your message, making it more impactful and memorable:</a:t>
            </a:r>
          </a:p>
          <a:p>
            <a:pPr lvl="1"/>
            <a:r>
              <a:rPr lang="en-US" dirty="0"/>
              <a:t>Meaningful eye contact</a:t>
            </a:r>
          </a:p>
          <a:p>
            <a:pPr lvl="1"/>
            <a:r>
              <a:rPr lang="en-US" dirty="0"/>
              <a:t>Purposeful gestures</a:t>
            </a:r>
          </a:p>
          <a:p>
            <a:pPr lvl="1"/>
            <a:r>
              <a:rPr lang="en-US" dirty="0"/>
              <a:t>Maintain good posture</a:t>
            </a:r>
          </a:p>
          <a:p>
            <a:pPr lvl="1"/>
            <a:r>
              <a:rPr lang="en-US" dirty="0"/>
              <a:t>Control your expressions</a:t>
            </a:r>
          </a:p>
        </p:txBody>
      </p:sp>
    </p:spTree>
    <p:extLst>
      <p:ext uri="{BB962C8B-B14F-4D97-AF65-F5344CB8AC3E}">
        <p14:creationId xmlns:p14="http://schemas.microsoft.com/office/powerpoint/2010/main" val="888484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D29B5-1B58-809F-FEA7-B82105E94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18885" y="3499667"/>
            <a:ext cx="4939666" cy="2542810"/>
          </a:xfrm>
        </p:spPr>
        <p:txBody>
          <a:bodyPr/>
          <a:lstStyle/>
          <a:p>
            <a:r>
              <a:rPr lang="en-US" dirty="0"/>
              <a:t>Navigating Q&amp;A sessions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C3632C-2D2E-7026-33B8-EE42DA4BDB5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03885" y="457201"/>
            <a:ext cx="5198269" cy="2305050"/>
          </a:xfrm>
        </p:spPr>
        <p:txBody>
          <a:bodyPr/>
          <a:lstStyle/>
          <a:p>
            <a:r>
              <a:rPr lang="en-US" dirty="0"/>
              <a:t>Know your material in advance</a:t>
            </a:r>
          </a:p>
          <a:p>
            <a:r>
              <a:rPr lang="en-US" dirty="0"/>
              <a:t>Anticipate common questions</a:t>
            </a:r>
          </a:p>
          <a:p>
            <a:r>
              <a:rPr lang="en-US" dirty="0"/>
              <a:t>Rehearse your responses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599B60-BF79-A832-6AD4-6C6FC6CE4317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94360" y="2810595"/>
            <a:ext cx="5198269" cy="3319513"/>
          </a:xfrm>
        </p:spPr>
        <p:txBody>
          <a:bodyPr>
            <a:normAutofit/>
          </a:bodyPr>
          <a:lstStyle/>
          <a:p>
            <a:r>
              <a:rPr lang="en-US" dirty="0"/>
              <a:t>Maintaining composure during the Q&amp;A session is essential for projecting confidence and authority. Consider the following tips for staying composed:</a:t>
            </a:r>
          </a:p>
          <a:p>
            <a:pPr lvl="1"/>
            <a:r>
              <a:rPr lang="en-US" dirty="0"/>
              <a:t>Stay calm</a:t>
            </a:r>
          </a:p>
          <a:p>
            <a:pPr lvl="1"/>
            <a:r>
              <a:rPr lang="en-US" dirty="0"/>
              <a:t>Actively listen</a:t>
            </a:r>
          </a:p>
          <a:p>
            <a:pPr lvl="1"/>
            <a:r>
              <a:rPr lang="en-US" dirty="0"/>
              <a:t>Pause and reflect</a:t>
            </a:r>
          </a:p>
          <a:p>
            <a:pPr lvl="1"/>
            <a:r>
              <a:rPr lang="en-US" dirty="0"/>
              <a:t>Maintain eye contact</a:t>
            </a:r>
          </a:p>
        </p:txBody>
      </p:sp>
    </p:spTree>
    <p:extLst>
      <p:ext uri="{BB962C8B-B14F-4D97-AF65-F5344CB8AC3E}">
        <p14:creationId xmlns:p14="http://schemas.microsoft.com/office/powerpoint/2010/main" val="30882253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A871D-B15E-C971-7C85-0AF173E38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310" y="278129"/>
            <a:ext cx="5063490" cy="2354026"/>
          </a:xfrm>
        </p:spPr>
        <p:txBody>
          <a:bodyPr/>
          <a:lstStyle/>
          <a:p>
            <a:r>
              <a:rPr lang="en-US" dirty="0"/>
              <a:t>Speaking impact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F2E863-4A4C-76FE-444A-083F93043389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93725" y="3279775"/>
            <a:ext cx="5045075" cy="2994025"/>
          </a:xfrm>
        </p:spPr>
        <p:txBody>
          <a:bodyPr>
            <a:normAutofit/>
          </a:bodyPr>
          <a:lstStyle/>
          <a:p>
            <a:r>
              <a:rPr lang="en-US" dirty="0"/>
              <a:t>Your ability to communicate effectively will leave a lasting impact on your audience</a:t>
            </a:r>
          </a:p>
          <a:p>
            <a:r>
              <a:rPr lang="en-US" dirty="0"/>
              <a:t>Effectively communicating involves not only delivering a message but also resonating with the experiences, values, and emotions of those listening </a:t>
            </a:r>
          </a:p>
          <a:p>
            <a:endParaRPr lang="en-US" dirty="0"/>
          </a:p>
        </p:txBody>
      </p:sp>
      <p:pic>
        <p:nvPicPr>
          <p:cNvPr id="5" name="Picture Placeholder 52" descr="Hanging lightbulbs">
            <a:extLst>
              <a:ext uri="{FF2B5EF4-FFF2-40B4-BE49-F238E27FC236}">
                <a16:creationId xmlns:a16="http://schemas.microsoft.com/office/drawing/2014/main" id="{F2B2501C-600C-11B3-1ECD-912D988906A5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" r="16"/>
          <a:stretch/>
        </p:blipFill>
        <p:spPr>
          <a:xfrm>
            <a:off x="6096000" y="0"/>
            <a:ext cx="6118225" cy="6858000"/>
          </a:xfrm>
        </p:spPr>
      </p:pic>
    </p:spTree>
    <p:extLst>
      <p:ext uri="{BB962C8B-B14F-4D97-AF65-F5344CB8AC3E}">
        <p14:creationId xmlns:p14="http://schemas.microsoft.com/office/powerpoint/2010/main" val="29836450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Custom 175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78853419_Win32_SL_V5" id="{958D2C9E-948D-4354-BF9D-DF8AE3C2B240}" vid="{22D4A967-05D2-4D72-8594-54CFF341483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A0FE134-9032-4C7F-BC57-C7DE3F833363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36D24F1A-6251-4B9A-A918-7D6F3A8F7E2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8A8ECD1-788F-484B-9043-D957FCFDF1F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423</Words>
  <Application>Microsoft Office PowerPoint</Application>
  <PresentationFormat>Widescreen</PresentationFormat>
  <Paragraphs>123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Custom</vt:lpstr>
      <vt:lpstr>Basic presentation</vt:lpstr>
      <vt:lpstr>Agenda</vt:lpstr>
      <vt:lpstr>Power of communication</vt:lpstr>
      <vt:lpstr>Overcoming nervousness</vt:lpstr>
      <vt:lpstr>Engaging the audience</vt:lpstr>
      <vt:lpstr>Selecting visual aids</vt:lpstr>
      <vt:lpstr>Effective delivery techniques</vt:lpstr>
      <vt:lpstr>Navigating Q&amp;A sessions</vt:lpstr>
      <vt:lpstr>Speaking impact</vt:lpstr>
      <vt:lpstr>Dynamic delivery</vt:lpstr>
      <vt:lpstr>Final tips &amp; takeaways</vt:lpstr>
      <vt:lpstr>Speaking engagement metrics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2</cp:revision>
  <dcterms:created xsi:type="dcterms:W3CDTF">2023-12-20T08:12:12Z</dcterms:created>
  <dcterms:modified xsi:type="dcterms:W3CDTF">2024-12-20T08:10:06Z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